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</p:sldIdLst>
  <p:sldSz cx="18288000" cy="10287000"/>
  <p:notesSz cx="6858000" cy="9144000"/>
  <p:embeddedFontLst>
    <p:embeddedFont>
      <p:font typeface="Gmarket Sans Bold"/>
      <p:bold r:id="rId11"/>
    </p:embeddedFont>
    <p:embeddedFont>
      <p:font typeface="Pretendard Light"/>
      <p:regular r:id="rId12"/>
    </p:embeddedFont>
    <p:embeddedFont>
      <p:font typeface="Pretendard Regular"/>
      <p:regular r:id="rId13"/>
    </p:embeddedFont>
    <p:embeddedFont>
      <p:font typeface="Gmarket Sans Medium"/>
      <p:regular r:id="rId14"/>
    </p:embeddedFont>
    <p:embeddedFont>
      <p:font typeface="Pretendard SemiBold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fonts/font1.fntdata" Type="http://schemas.openxmlformats.org/officeDocument/2006/relationships/font"/><Relationship Id="rId12" Target="fonts/font2.fntdata" Type="http://schemas.openxmlformats.org/officeDocument/2006/relationships/font"/><Relationship Id="rId13" Target="fonts/font3.fntdata" Type="http://schemas.openxmlformats.org/officeDocument/2006/relationships/font"/><Relationship Id="rId14" Target="fonts/font4.fntdata" Type="http://schemas.openxmlformats.org/officeDocument/2006/relationships/font"/><Relationship Id="rId15" Target="fonts/font5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.png" Type="http://schemas.openxmlformats.org/officeDocument/2006/relationships/image"/><Relationship Id="rId11" Target="../media/image16.png" Type="http://schemas.openxmlformats.org/officeDocument/2006/relationships/image"/><Relationship Id="rId12" Target="../media/image17.png" Type="http://schemas.openxmlformats.org/officeDocument/2006/relationships/image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png" Type="http://schemas.openxmlformats.org/officeDocument/2006/relationships/image"/><Relationship Id="rId7" Target="../media/image13.png" Type="http://schemas.openxmlformats.org/officeDocument/2006/relationships/image"/><Relationship Id="rId8" Target="../media/image4.png" Type="http://schemas.openxmlformats.org/officeDocument/2006/relationships/image"/><Relationship Id="rId9" Target="../media/image1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5.png" Type="http://schemas.openxmlformats.org/officeDocument/2006/relationships/image"/><Relationship Id="rId11" Target="../media/image26.png" Type="http://schemas.openxmlformats.org/officeDocument/2006/relationships/image"/><Relationship Id="rId12" Target="../media/image27.png" Type="http://schemas.openxmlformats.org/officeDocument/2006/relationships/image"/><Relationship Id="rId2" Target="../media/image8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Relationship Id="rId7" Target="../media/image22.png" Type="http://schemas.openxmlformats.org/officeDocument/2006/relationships/image"/><Relationship Id="rId8" Target="../media/image23.png" Type="http://schemas.openxmlformats.org/officeDocument/2006/relationships/image"/><Relationship Id="rId9" Target="../media/image2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7.png" Type="http://schemas.openxmlformats.org/officeDocument/2006/relationships/image"/><Relationship Id="rId2" Target="../media/image28.png" Type="http://schemas.openxmlformats.org/officeDocument/2006/relationships/image"/><Relationship Id="rId3" Target="../media/image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Relationship Id="rId6" Target="../media/image31.png" Type="http://schemas.openxmlformats.org/officeDocument/2006/relationships/image"/><Relationship Id="rId7" Target="../media/image32.png" Type="http://schemas.openxmlformats.org/officeDocument/2006/relationships/image"/><Relationship Id="rId8" Target="../media/image33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1.png" Type="http://schemas.openxmlformats.org/officeDocument/2006/relationships/image"/><Relationship Id="rId4" Target="../media/image2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1087100" y="4978400"/>
            <a:ext cx="3276600" cy="3276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2720000">
            <a:off x="13766800" y="8140700"/>
            <a:ext cx="3429000" cy="34290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-342900" y="1663700"/>
            <a:ext cx="622300" cy="3162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10909300" y="8255000"/>
            <a:ext cx="1168400" cy="1168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860000">
            <a:off x="13652500" y="3225800"/>
            <a:ext cx="3848100" cy="16256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 rot="0">
            <a:off x="12014200" y="1054100"/>
            <a:ext cx="2159000" cy="21590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>
            <a:alphaModFix amt="9000"/>
          </a:blip>
          <a:stretch>
            <a:fillRect/>
          </a:stretch>
        </p:blipFill>
        <p:spPr>
          <a:xfrm rot="0">
            <a:off x="1371600" y="7848600"/>
            <a:ext cx="889000" cy="8890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371600" y="2806700"/>
            <a:ext cx="97155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8000" b="false" i="false" u="none" strike="noStrike">
                <a:solidFill>
                  <a:srgbClr val="505050"/>
                </a:solidFill>
                <a:ea typeface="Gmarket Sans Bold"/>
              </a:rPr>
              <a:t>게임</a:t>
            </a:r>
            <a:r>
              <a:rPr lang="en-US" sz="8000" b="false" i="false" u="none" strike="noStrike">
                <a:solidFill>
                  <a:srgbClr val="505050"/>
                </a:solidFill>
                <a:latin typeface="Gmarket Sans Bold"/>
              </a:rPr>
              <a:t> </a:t>
            </a:r>
            <a:r>
              <a:rPr lang="ko-KR" sz="8000" b="false" i="false" u="none" strike="noStrike">
                <a:solidFill>
                  <a:srgbClr val="505050"/>
                </a:solidFill>
                <a:ea typeface="Gmarket Sans Bold"/>
              </a:rPr>
              <a:t>개발</a:t>
            </a:r>
            <a:r>
              <a:rPr lang="en-US" sz="8000" b="false" i="false" u="none" strike="noStrike">
                <a:solidFill>
                  <a:srgbClr val="505050"/>
                </a:solidFill>
                <a:latin typeface="Gmarket Sans Bold"/>
              </a:rPr>
              <a:t> </a:t>
            </a:r>
            <a:r>
              <a:rPr lang="ko-KR" sz="8000" b="false" i="false" u="none" strike="noStrike">
                <a:solidFill>
                  <a:srgbClr val="505050"/>
                </a:solidFill>
                <a:ea typeface="Gmarket Sans Bold"/>
              </a:rPr>
              <a:t>프로젝트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71600" y="4064000"/>
            <a:ext cx="7264400" cy="660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3700" b="false" i="false" u="none" strike="noStrike" spc="-200">
                <a:solidFill>
                  <a:srgbClr val="505050"/>
                </a:solidFill>
                <a:latin typeface="Pretendard Light"/>
              </a:rPr>
              <a:t>PROJECT: GOLF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1600" y="8877300"/>
            <a:ext cx="7073900" cy="292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505050"/>
                </a:solidFill>
                <a:ea typeface="Pretendard Regular"/>
              </a:rPr>
              <a:t>이수빈</a:t>
            </a:r>
            <a:r>
              <a:rPr lang="en-US" sz="1600" b="false" i="false" u="none" strike="noStrike">
                <a:solidFill>
                  <a:srgbClr val="505050"/>
                </a:solidFill>
                <a:latin typeface="Pretendard Regular"/>
              </a:rPr>
              <a:t>, </a:t>
            </a:r>
            <a:r>
              <a:rPr lang="ko-KR" sz="1600" b="false" i="false" u="none" strike="noStrike">
                <a:solidFill>
                  <a:srgbClr val="505050"/>
                </a:solidFill>
                <a:ea typeface="Pretendard Regular"/>
              </a:rPr>
              <a:t>박이언</a:t>
            </a:r>
            <a:r>
              <a:rPr lang="en-US" sz="1600" b="false" i="false" u="none" strike="noStrike">
                <a:solidFill>
                  <a:srgbClr val="505050"/>
                </a:solidFill>
                <a:latin typeface="Pretendard Regular"/>
              </a:rPr>
              <a:t> | </a:t>
            </a:r>
            <a:r>
              <a:rPr lang="ko-KR" sz="1600" b="false" i="false" u="none" strike="noStrike">
                <a:solidFill>
                  <a:srgbClr val="505050"/>
                </a:solidFill>
                <a:ea typeface="Pretendard Regular"/>
              </a:rPr>
              <a:t>컴퓨터</a:t>
            </a:r>
            <a:r>
              <a:rPr lang="en-US" sz="16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05050"/>
                </a:solidFill>
                <a:ea typeface="Pretendard Regular"/>
              </a:rPr>
              <a:t>그래픽스</a:t>
            </a:r>
            <a:r>
              <a:rPr lang="en-US" sz="16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05050"/>
                </a:solidFill>
                <a:ea typeface="Pretendard Regular"/>
              </a:rPr>
              <a:t>학기</a:t>
            </a:r>
            <a:r>
              <a:rPr lang="en-US" sz="16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05050"/>
                </a:solidFill>
                <a:ea typeface="Pretendard Regular"/>
              </a:rPr>
              <a:t>과제</a:t>
            </a:r>
            <a:r>
              <a:rPr lang="en-US" sz="1600" b="false" i="false" u="none" strike="noStrike">
                <a:solidFill>
                  <a:srgbClr val="505050"/>
                </a:solidFill>
                <a:latin typeface="Pretendard Regular"/>
              </a:rPr>
              <a:t> </a:t>
            </a:r>
            <a:r>
              <a:rPr lang="ko-KR" sz="1600" b="false" i="false" u="none" strike="noStrike">
                <a:solidFill>
                  <a:srgbClr val="505050"/>
                </a:solidFill>
                <a:ea typeface="Pretendard Regular"/>
              </a:rPr>
              <a:t>발표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-444500"/>
            <a:ext cx="1003300" cy="26416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397000" y="6959600"/>
            <a:ext cx="2946400" cy="29464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4343400" y="8343900"/>
            <a:ext cx="2946400" cy="29464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975600" y="1371600"/>
            <a:ext cx="8636000" cy="37719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7975600" y="5232400"/>
            <a:ext cx="8636000" cy="3670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-406400" y="4013200"/>
            <a:ext cx="2946400" cy="2946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3759200" y="5791200"/>
            <a:ext cx="1168400" cy="11684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8445500" y="2146300"/>
            <a:ext cx="1168400" cy="1168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10">
            <a:alphaModFix amt="25000"/>
          </a:blip>
          <a:stretch>
            <a:fillRect/>
          </a:stretch>
        </p:blipFill>
        <p:spPr>
          <a:xfrm rot="5400000">
            <a:off x="9969500" y="3251200"/>
            <a:ext cx="28575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876300" y="1333500"/>
            <a:ext cx="1092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FFFFFF"/>
                </a:solidFill>
                <a:latin typeface="Gmarket Sans Medium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90700" y="3441700"/>
            <a:ext cx="50546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200" b="false" i="false" u="none" strike="noStrike" spc="-500">
                <a:solidFill>
                  <a:srgbClr val="505050"/>
                </a:solidFill>
                <a:ea typeface="Gmarket Sans Medium"/>
              </a:rPr>
              <a:t>게임</a:t>
            </a:r>
            <a:r>
              <a:rPr lang="en-US" sz="6200" b="false" i="false" u="none" strike="noStrike" spc="-500">
                <a:solidFill>
                  <a:srgbClr val="505050"/>
                </a:solidFill>
                <a:latin typeface="Gmarket Sans Medium"/>
              </a:rPr>
              <a:t> </a:t>
            </a:r>
            <a:r>
              <a:rPr lang="ko-KR" sz="6200" b="false" i="false" u="none" strike="noStrike" spc="-500">
                <a:solidFill>
                  <a:srgbClr val="505050"/>
                </a:solidFill>
                <a:ea typeface="Gmarket Sans Medium"/>
              </a:rPr>
              <a:t>소개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53500" y="29337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 spc="-100">
                <a:solidFill>
                  <a:srgbClr val="505050"/>
                </a:solidFill>
                <a:ea typeface="Pretendard SemiBold"/>
              </a:rPr>
              <a:t>목표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39600" y="2209800"/>
            <a:ext cx="4025900" cy="1981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사용자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입력에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따라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골프공을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움직이며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여러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장애물을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피하고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스테이지를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클리어하는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목표를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가지고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있습니다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.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프로젝트는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4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개의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스테이지로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구성되어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있으며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각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스테이지는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장애물과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특이한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환경을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포함하고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있습니다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11">
            <a:alphaModFix amt="60000"/>
          </a:blip>
          <a:stretch>
            <a:fillRect/>
          </a:stretch>
        </p:blipFill>
        <p:spPr>
          <a:xfrm rot="0">
            <a:off x="8445500" y="6007100"/>
            <a:ext cx="1168400" cy="11684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10">
            <a:alphaModFix amt="25000"/>
          </a:blip>
          <a:stretch>
            <a:fillRect/>
          </a:stretch>
        </p:blipFill>
        <p:spPr>
          <a:xfrm rot="5400000">
            <a:off x="9969500" y="7112000"/>
            <a:ext cx="2857500" cy="12700"/>
          </a:xfrm>
          <a:prstGeom prst="rect">
            <a:avLst/>
          </a:prstGeom>
        </p:spPr>
      </p:pic>
      <p:pic>
        <p:nvPicPr>
          <p:cNvPr name="Picture 17" id="17"/>
          <p:cNvPicPr>
            <a:picLocks noChangeAspect="true"/>
          </p:cNvPicPr>
          <p:nvPr/>
        </p:nvPicPr>
        <p:blipFill>
          <a:blip r:embed="rId12">
            <a:alphaModFix amt="9000"/>
          </a:blip>
          <a:stretch>
            <a:fillRect/>
          </a:stretch>
        </p:blipFill>
        <p:spPr>
          <a:xfrm rot="0">
            <a:off x="16611600" y="444500"/>
            <a:ext cx="1206500" cy="1206500"/>
          </a:xfrm>
          <a:prstGeom prst="rect">
            <a:avLst/>
          </a:prstGeom>
        </p:spPr>
      </p:pic>
      <p:sp>
        <p:nvSpPr>
          <p:cNvPr name="TextBox 18" id="18"/>
          <p:cNvSpPr txBox="true"/>
          <p:nvPr/>
        </p:nvSpPr>
        <p:spPr>
          <a:xfrm rot="0">
            <a:off x="8953500" y="6794500"/>
            <a:ext cx="22225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2800" b="false" i="false" u="none" strike="noStrike" spc="-100">
                <a:solidFill>
                  <a:srgbClr val="505050"/>
                </a:solidFill>
                <a:ea typeface="Pretendard SemiBold"/>
              </a:rPr>
              <a:t>특징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039600" y="6489700"/>
            <a:ext cx="4025900" cy="11557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6910"/>
              </a:lnSpc>
            </a:pP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 4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단계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스테이지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구성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장애물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회피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,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충돌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처리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및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애니메이션</a:t>
            </a: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8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구현</a:t>
            </a:r>
          </a:p>
          <a:p>
            <a:pPr algn="l" lvl="0">
              <a:lnSpc>
                <a:spcPct val="146910"/>
              </a:lnSpc>
            </a:pPr>
            <a:r>
              <a:rPr lang="en-US" sz="18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/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664200" y="1257300"/>
            <a:ext cx="69723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200" b="false" i="false" u="none" strike="noStrike" spc="-500">
                <a:solidFill>
                  <a:srgbClr val="505050"/>
                </a:solidFill>
                <a:ea typeface="Gmarket Sans Medium"/>
              </a:rPr>
              <a:t>스테이지</a:t>
            </a:r>
          </a:p>
        </p:txBody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27100" y="-444500"/>
            <a:ext cx="1003300" cy="26416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5600" y="3048000"/>
            <a:ext cx="7429500" cy="29083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32900" y="3048000"/>
            <a:ext cx="7429500" cy="29083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625600" y="6172200"/>
            <a:ext cx="7429500" cy="2908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32900" y="6172200"/>
            <a:ext cx="7429500" cy="29083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889000" y="1333500"/>
            <a:ext cx="1092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FFFFFF"/>
                </a:solidFill>
                <a:latin typeface="Gmarket Sans Medium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127500" y="3670300"/>
            <a:ext cx="4013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505050"/>
                </a:solidFill>
                <a:latin typeface="Pretendard SemiBold"/>
              </a:rPr>
              <a:t>1</a:t>
            </a:r>
            <a:r>
              <a:rPr lang="ko-KR" sz="2800" b="false" i="false" u="none" strike="noStrike" spc="-100">
                <a:solidFill>
                  <a:srgbClr val="505050"/>
                </a:solidFill>
                <a:ea typeface="Pretendard SemiBold"/>
              </a:rPr>
              <a:t>스테이지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27500" y="4572000"/>
            <a:ext cx="4343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119"/>
              </a:lnSpc>
            </a:pP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튜토리얼</a:t>
            </a:r>
            <a:b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</a:b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직선의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스테이지며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장애물이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없다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2260600" y="3771900"/>
            <a:ext cx="1511300" cy="1511300"/>
          </a:xfrm>
          <a:prstGeom prst="rect">
            <a:avLst/>
          </a:prstGeom>
        </p:spPr>
      </p:pic>
      <p:pic>
        <p:nvPicPr>
          <p:cNvPr name="Picture 12" id="12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4127500" y="4318000"/>
            <a:ext cx="4140200" cy="12700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11734800" y="3670300"/>
            <a:ext cx="4013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505050"/>
                </a:solidFill>
                <a:latin typeface="Pretendard SemiBold"/>
              </a:rPr>
              <a:t>2</a:t>
            </a:r>
            <a:r>
              <a:rPr lang="ko-KR" sz="2800" b="false" i="false" u="none" strike="noStrike" spc="-100">
                <a:solidFill>
                  <a:srgbClr val="505050"/>
                </a:solidFill>
                <a:ea typeface="Pretendard SemiBold"/>
              </a:rPr>
              <a:t>스테이지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34800" y="4572000"/>
            <a:ext cx="4343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119"/>
              </a:lnSpc>
            </a:pP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꺽인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스테이지며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,</a:t>
            </a:r>
          </a:p>
          <a:p>
            <a:pPr algn="l" lvl="0">
              <a:lnSpc>
                <a:spcPct val="136119"/>
              </a:lnSpc>
            </a:pP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좌우로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움직이는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 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장애물이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추가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된다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name="Picture 15" id="15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867900" y="3771900"/>
            <a:ext cx="1511300" cy="1511300"/>
          </a:xfrm>
          <a:prstGeom prst="rect">
            <a:avLst/>
          </a:prstGeom>
        </p:spPr>
      </p:pic>
      <p:pic>
        <p:nvPicPr>
          <p:cNvPr name="Picture 16" id="16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11734800" y="4318000"/>
            <a:ext cx="41402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4127500" y="6781800"/>
            <a:ext cx="4013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505050"/>
                </a:solidFill>
                <a:latin typeface="Pretendard SemiBold"/>
              </a:rPr>
              <a:t>3</a:t>
            </a:r>
            <a:r>
              <a:rPr lang="ko-KR" sz="2800" b="false" i="false" u="none" strike="noStrike" spc="-100">
                <a:solidFill>
                  <a:srgbClr val="505050"/>
                </a:solidFill>
                <a:ea typeface="Pretendard SemiBold"/>
              </a:rPr>
              <a:t>스테이지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127500" y="7683500"/>
            <a:ext cx="4343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119"/>
              </a:lnSpc>
            </a:pP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2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스테이지와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똑같아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보이지만</a:t>
            </a:r>
          </a:p>
          <a:p>
            <a:pPr algn="l" lvl="0">
              <a:lnSpc>
                <a:spcPct val="136119"/>
              </a:lnSpc>
            </a:pP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깃대에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다가가면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깃대가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도망간다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2260600" y="6883400"/>
            <a:ext cx="1511300" cy="15113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4127500" y="7429500"/>
            <a:ext cx="4140200" cy="127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1734800" y="6781800"/>
            <a:ext cx="4013200" cy="495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en-US" sz="2800" b="false" i="false" u="none" strike="noStrike" spc="-100">
                <a:solidFill>
                  <a:srgbClr val="505050"/>
                </a:solidFill>
                <a:latin typeface="Pretendard SemiBold"/>
              </a:rPr>
              <a:t>4</a:t>
            </a:r>
            <a:r>
              <a:rPr lang="ko-KR" sz="2800" b="false" i="false" u="none" strike="noStrike" spc="-100">
                <a:solidFill>
                  <a:srgbClr val="505050"/>
                </a:solidFill>
                <a:ea typeface="Pretendard SemiBold"/>
              </a:rPr>
              <a:t>스테이지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34800" y="7683500"/>
            <a:ext cx="4343400" cy="749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6119"/>
              </a:lnSpc>
            </a:pP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1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스테이지와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같아보이지만</a:t>
            </a:r>
          </a:p>
          <a:p>
            <a:pPr algn="l" lvl="0">
              <a:lnSpc>
                <a:spcPct val="136119"/>
              </a:lnSpc>
            </a:pP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밑으로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내려가는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새로운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스테이지가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900" b="false" i="false" u="none" strike="noStrike" spc="-2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있다</a:t>
            </a:r>
            <a:r>
              <a:rPr lang="en-US" sz="1900" b="false" i="false" u="none" strike="noStrike" spc="-2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.</a:t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9867900" y="6883400"/>
            <a:ext cx="1511300" cy="15113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 rot="0">
            <a:off x="11734800" y="7429500"/>
            <a:ext cx="4140200" cy="12700"/>
          </a:xfrm>
          <a:prstGeom prst="rect">
            <a:avLst/>
          </a:prstGeom>
        </p:spPr>
      </p:pic>
      <p:pic>
        <p:nvPicPr>
          <p:cNvPr name="Picture 25" id="2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2451100" y="3937000"/>
            <a:ext cx="1117600" cy="1117600"/>
          </a:xfrm>
          <a:prstGeom prst="rect">
            <a:avLst/>
          </a:prstGeom>
        </p:spPr>
      </p:pic>
      <p:pic>
        <p:nvPicPr>
          <p:cNvPr name="Picture 26" id="26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10160000" y="4064000"/>
            <a:ext cx="914400" cy="9144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2590800" y="7353300"/>
            <a:ext cx="863600" cy="6477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10248900" y="7264400"/>
            <a:ext cx="749300" cy="698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8F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5735300" y="1295400"/>
            <a:ext cx="3009900" cy="3009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5664200" y="1257300"/>
            <a:ext cx="6972300" cy="1092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ko-KR" sz="6200" b="false" i="false" u="none" strike="noStrike" spc="-500">
                <a:solidFill>
                  <a:srgbClr val="505050"/>
                </a:solidFill>
                <a:ea typeface="Gmarket Sans Medium"/>
              </a:rPr>
              <a:t>스테이지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27100" y="-444500"/>
            <a:ext cx="1003300" cy="2641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889000" y="1333500"/>
            <a:ext cx="1092200" cy="609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3400" b="false" i="false" u="none" strike="noStrike">
                <a:solidFill>
                  <a:srgbClr val="FFFFFF"/>
                </a:solidFill>
                <a:latin typeface="Gmarket Sans Medium"/>
              </a:rPr>
              <a:t>03</a:t>
            </a:r>
          </a:p>
        </p:txBody>
      </p: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5100" y="2946400"/>
            <a:ext cx="3695700" cy="34163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5346700" y="2946400"/>
            <a:ext cx="3695700" cy="34163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258300" y="2946400"/>
            <a:ext cx="3695700" cy="34163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13169900" y="2946400"/>
            <a:ext cx="3695700" cy="34163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1485900" y="7175500"/>
            <a:ext cx="3568700" cy="12700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536700" y="6680200"/>
            <a:ext cx="3467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 spc="-100">
                <a:solidFill>
                  <a:srgbClr val="505050"/>
                </a:solidFill>
                <a:latin typeface="Pretendard SemiBold"/>
              </a:rPr>
              <a:t>1</a:t>
            </a:r>
            <a:r>
              <a:rPr lang="ko-KR" sz="2500" b="false" i="false" u="none" strike="noStrike" spc="-100">
                <a:solidFill>
                  <a:srgbClr val="505050"/>
                </a:solidFill>
                <a:ea typeface="Pretendard SemiBold"/>
              </a:rPr>
              <a:t>스테이지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676400" y="7874000"/>
            <a:ext cx="3200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ko-KR" sz="17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튜토리얼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5397500" y="7175500"/>
            <a:ext cx="3568700" cy="12700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5461000" y="6680200"/>
            <a:ext cx="3467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 spc="-100">
                <a:solidFill>
                  <a:srgbClr val="505050"/>
                </a:solidFill>
                <a:latin typeface="Pretendard SemiBold"/>
              </a:rPr>
              <a:t>2</a:t>
            </a:r>
            <a:r>
              <a:rPr lang="ko-KR" sz="2500" b="false" i="false" u="none" strike="noStrike" spc="-100">
                <a:solidFill>
                  <a:srgbClr val="505050"/>
                </a:solidFill>
                <a:ea typeface="Pretendard SemiBold"/>
              </a:rPr>
              <a:t>스테이지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88000" y="7874000"/>
            <a:ext cx="3200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ko-KR" sz="17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장애물</a:t>
            </a:r>
            <a:r>
              <a:rPr lang="en-US" sz="17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피하기</a:t>
            </a: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9258300" y="7175500"/>
            <a:ext cx="3568700" cy="12700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309100" y="6680200"/>
            <a:ext cx="3467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 spc="-100">
                <a:solidFill>
                  <a:srgbClr val="505050"/>
                </a:solidFill>
                <a:latin typeface="Pretendard SemiBold"/>
              </a:rPr>
              <a:t>3</a:t>
            </a:r>
            <a:r>
              <a:rPr lang="ko-KR" sz="2500" b="false" i="false" u="none" strike="noStrike" spc="-100">
                <a:solidFill>
                  <a:srgbClr val="505050"/>
                </a:solidFill>
                <a:ea typeface="Pretendard SemiBold"/>
              </a:rPr>
              <a:t>스테이지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448800" y="7874000"/>
            <a:ext cx="3200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ko-KR" sz="17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뒤로</a:t>
            </a:r>
            <a:r>
              <a:rPr lang="en-US" sz="17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돌아가기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8">
            <a:alphaModFix amt="60000"/>
          </a:blip>
          <a:stretch>
            <a:fillRect/>
          </a:stretch>
        </p:blipFill>
        <p:spPr>
          <a:xfrm rot="0">
            <a:off x="13169900" y="7175500"/>
            <a:ext cx="3568700" cy="12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-406400" y="8166100"/>
            <a:ext cx="2946400" cy="2946400"/>
          </a:xfrm>
          <a:prstGeom prst="rect">
            <a:avLst/>
          </a:prstGeom>
        </p:spPr>
      </p:pic>
      <p:pic>
        <p:nvPicPr>
          <p:cNvPr name="Picture 21" id="21"/>
          <p:cNvPicPr>
            <a:picLocks noChangeAspect="true"/>
          </p:cNvPicPr>
          <p:nvPr/>
        </p:nvPicPr>
        <p:blipFill>
          <a:blip r:embed="rId10">
            <a:alphaModFix amt="9000"/>
          </a:blip>
          <a:stretch>
            <a:fillRect/>
          </a:stretch>
        </p:blipFill>
        <p:spPr>
          <a:xfrm rot="0">
            <a:off x="2857500" y="8877300"/>
            <a:ext cx="1206500" cy="1206500"/>
          </a:xfrm>
          <a:prstGeom prst="rect">
            <a:avLst/>
          </a:prstGeom>
        </p:spPr>
      </p:pic>
      <p:sp>
        <p:nvSpPr>
          <p:cNvPr name="TextBox 22" id="22"/>
          <p:cNvSpPr txBox="true"/>
          <p:nvPr/>
        </p:nvSpPr>
        <p:spPr>
          <a:xfrm rot="0">
            <a:off x="13220700" y="6680200"/>
            <a:ext cx="3467100" cy="431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9600"/>
              </a:lnSpc>
            </a:pPr>
            <a:r>
              <a:rPr lang="en-US" sz="2500" b="false" i="false" u="none" strike="noStrike" spc="-100">
                <a:solidFill>
                  <a:srgbClr val="505050"/>
                </a:solidFill>
                <a:latin typeface="Pretendard SemiBold"/>
              </a:rPr>
              <a:t>4</a:t>
            </a:r>
            <a:r>
              <a:rPr lang="ko-KR" sz="2500" b="false" i="false" u="none" strike="noStrike" spc="-100">
                <a:solidFill>
                  <a:srgbClr val="505050"/>
                </a:solidFill>
                <a:ea typeface="Pretendard SemiBold"/>
              </a:rPr>
              <a:t>스테이지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360400" y="7874000"/>
            <a:ext cx="32004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46910"/>
              </a:lnSpc>
            </a:pPr>
            <a:r>
              <a:rPr lang="ko-KR" sz="17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높이</a:t>
            </a:r>
            <a:r>
              <a:rPr lang="en-US" sz="1700" b="false" i="false" u="none" strike="noStrike" spc="-100">
                <a:solidFill>
                  <a:srgbClr val="2C2C2C">
                    <a:alpha val="56863"/>
                  </a:srgbClr>
                </a:solidFill>
                <a:latin typeface="Pretendard Regular"/>
              </a:rPr>
              <a:t> </a:t>
            </a:r>
            <a:r>
              <a:rPr lang="ko-KR" sz="1700" b="false" i="false" u="none" strike="noStrike" spc="-100">
                <a:solidFill>
                  <a:srgbClr val="2C2C2C">
                    <a:alpha val="56863"/>
                  </a:srgbClr>
                </a:solidFill>
                <a:ea typeface="Pretendard Regular"/>
              </a:rPr>
              <a:t>차이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DEDE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7670800" y="-127000"/>
            <a:ext cx="10617200" cy="106299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9144000" y="4000500"/>
            <a:ext cx="8140700" cy="2260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9600"/>
              </a:lnSpc>
            </a:pPr>
            <a:r>
              <a:rPr lang="ko-KR" sz="12700" b="false" i="false" u="none" strike="noStrike">
                <a:solidFill>
                  <a:srgbClr val="505050"/>
                </a:solidFill>
                <a:ea typeface="Gmarket Sans Medium"/>
              </a:rPr>
              <a:t>감사합니다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14400" y="4356100"/>
            <a:ext cx="3276600" cy="32766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12720000">
            <a:off x="3581400" y="7505700"/>
            <a:ext cx="3429000" cy="34290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736600" y="7632700"/>
            <a:ext cx="1168400" cy="1168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-1860000">
            <a:off x="3467100" y="2603500"/>
            <a:ext cx="3848100" cy="16256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7">
            <a:alphaModFix amt="9000"/>
          </a:blip>
          <a:stretch>
            <a:fillRect/>
          </a:stretch>
        </p:blipFill>
        <p:spPr>
          <a:xfrm rot="0">
            <a:off x="1841500" y="431800"/>
            <a:ext cx="2159000" cy="2159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